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430" r:id="rId5"/>
    <p:sldId id="256" r:id="rId6"/>
    <p:sldId id="260" r:id="rId7"/>
    <p:sldId id="431" r:id="rId8"/>
    <p:sldId id="335" r:id="rId9"/>
    <p:sldId id="428" r:id="rId10"/>
    <p:sldId id="432" r:id="rId11"/>
    <p:sldId id="338" r:id="rId12"/>
    <p:sldId id="261" r:id="rId13"/>
    <p:sldId id="433" r:id="rId14"/>
    <p:sldId id="434" r:id="rId15"/>
    <p:sldId id="426" r:id="rId16"/>
    <p:sldId id="423" r:id="rId17"/>
    <p:sldId id="429" r:id="rId18"/>
    <p:sldId id="339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CC"/>
    <a:srgbClr val="A90786"/>
    <a:srgbClr val="0033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0" autoAdjust="0"/>
    <p:restoredTop sz="86412" autoAdjust="0"/>
  </p:normalViewPr>
  <p:slideViewPr>
    <p:cSldViewPr snapToGrid="0" showGuides="1">
      <p:cViewPr varScale="1">
        <p:scale>
          <a:sx n="70" d="100"/>
          <a:sy n="70" d="100"/>
        </p:scale>
        <p:origin x="84" y="186"/>
      </p:cViewPr>
      <p:guideLst>
        <p:guide orient="horz" pos="222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25559-5613-4746-A73A-DD4441EC3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92D615-E76F-42DA-82A8-E7512DF18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F9A87-573A-406C-A16B-4DAD777CC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66FD-FE85-4470-A253-3DE963AFD0F0}" type="datetimeFigureOut">
              <a:rPr lang="es-PE" smtClean="0"/>
              <a:t>18/11/2023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135974-EE28-40B3-9D38-99249C399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EAAF9A-9C98-4D07-96A7-1E2EA055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B523-5A27-44AB-BF01-0D4E7A939F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070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9E881-36C9-45FB-A024-C185E9AD3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1EBC8A-2EEF-4D93-BE9B-118713569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F9931C-B53A-4115-8D49-9F6B5130D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66FD-FE85-4470-A253-3DE963AFD0F0}" type="datetimeFigureOut">
              <a:rPr lang="es-PE" smtClean="0"/>
              <a:t>18/11/2023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3C83E5-E425-4067-B51B-364278A9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E5673-B0CF-4A3D-9496-9B0AE425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B523-5A27-44AB-BF01-0D4E7A939F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985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0C0086-5350-48FF-A1A8-A20513BBE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0D1CD8-7AD8-46FD-84BB-14B29CC53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BBF9FB-FF79-4B04-8AB0-23CD53400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66FD-FE85-4470-A253-3DE963AFD0F0}" type="datetimeFigureOut">
              <a:rPr lang="es-PE" smtClean="0"/>
              <a:t>18/11/2023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ADA0D8-105F-4987-9F69-43130608D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2B4793-0AC6-4293-ADEE-065A4E07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B523-5A27-44AB-BF01-0D4E7A939F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451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C4E04-BD22-4FC2-AF62-565A15D59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07F67F-3595-4166-BC27-969737D9E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7390A4-8845-4F85-981D-87B2DDE6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66FD-FE85-4470-A253-3DE963AFD0F0}" type="datetimeFigureOut">
              <a:rPr lang="es-PE" smtClean="0"/>
              <a:t>18/11/2023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21D0A1-83EC-45EB-BA77-89F3C92B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95F976-8850-447B-A3AD-76F3D473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B523-5A27-44AB-BF01-0D4E7A939F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837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509566-FF2B-478B-9CAA-198F5FC18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103370-1510-4CCE-8F7E-F67EF8696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4446BF-9A4A-4C50-BFC0-E8BADE096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66FD-FE85-4470-A253-3DE963AFD0F0}" type="datetimeFigureOut">
              <a:rPr lang="es-PE" smtClean="0"/>
              <a:t>18/11/2023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AAF17-1E1F-4BA4-A3F9-00EEA2DF6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BCCB66-C385-4FFE-A0B9-1E2245A33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B523-5A27-44AB-BF01-0D4E7A939F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524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1A39B-AEB9-4785-B5D3-30688119E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BE5209-EDBB-475D-BDBC-92A5962FB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066AC8-7881-4934-9E72-6F8AE8060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EA1FA7-1AC3-45D7-95C4-1497333C0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66FD-FE85-4470-A253-3DE963AFD0F0}" type="datetimeFigureOut">
              <a:rPr lang="es-PE" smtClean="0"/>
              <a:t>18/11/2023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37B770-E332-4E04-8208-21269615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3ECA9E-FE58-415B-B801-2321F6E6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B523-5A27-44AB-BF01-0D4E7A939F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858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E41D6-4143-4FDB-B238-61354886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32AF98-6F9C-4AF8-A07F-9BE025F3A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4AA381-CEDB-4FB3-9150-B07D99D5D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B4149BD-CAC7-4F48-A448-A03EB2D1B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CED4FAF-8ADD-4B0F-A298-976B594AD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0C3A5C-C113-4656-AD02-6272A2718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66FD-FE85-4470-A253-3DE963AFD0F0}" type="datetimeFigureOut">
              <a:rPr lang="es-PE" smtClean="0"/>
              <a:t>18/11/2023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BD4AABE-2D03-4D28-AC94-58ADB84D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11C1ED-8B8E-40A0-8BE8-970A22B8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B523-5A27-44AB-BF01-0D4E7A939F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516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1E78A-64BD-417D-82B9-F05476635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19E6A14-7257-4359-BDB6-5E2FF1893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66FD-FE85-4470-A253-3DE963AFD0F0}" type="datetimeFigureOut">
              <a:rPr lang="es-PE" smtClean="0"/>
              <a:t>18/11/2023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BF3347-21E1-43F3-BE00-E658BDAF5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EBA19E-4923-469C-99B8-A191FC2A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B523-5A27-44AB-BF01-0D4E7A939F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787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606A02-13A1-4BB1-909F-29547C0E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66FD-FE85-4470-A253-3DE963AFD0F0}" type="datetimeFigureOut">
              <a:rPr lang="es-PE" smtClean="0"/>
              <a:t>18/11/2023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5CCA7C-309C-46CC-804A-5BF8152BE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1AC089-2942-4A30-825F-4814B14E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B523-5A27-44AB-BF01-0D4E7A939F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930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1D6CB6-A170-45E9-8451-189027419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D0CCA-8F49-42CB-AC44-49F97AA6B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9102AC-EBA4-42DA-BA9C-D74662996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38C7A4-0589-4DC4-BF22-EC194306F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66FD-FE85-4470-A253-3DE963AFD0F0}" type="datetimeFigureOut">
              <a:rPr lang="es-PE" smtClean="0"/>
              <a:t>18/11/2023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96358D-44DC-4B79-BD5C-928962D3A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0CA505-717A-4EEE-AE05-D2E66F2B9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B523-5A27-44AB-BF01-0D4E7A939F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604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9CE88-5A0C-44F4-84E7-EBD007F17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947A5A-BE5B-4722-9791-9EC88A20D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554C5D-9CBF-4AD8-AF45-78A03EDFB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36A7A7-41C4-4208-A362-9EE4807A1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66FD-FE85-4470-A253-3DE963AFD0F0}" type="datetimeFigureOut">
              <a:rPr lang="es-PE" smtClean="0"/>
              <a:t>18/11/2023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5C63D0-1391-41AD-9D1A-5791D9EA5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26BB91-0D0D-4760-A9B0-47F5C2BC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B523-5A27-44AB-BF01-0D4E7A939F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811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6FC9D60-F78E-44D1-A739-B2D7B2B7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64A277-8346-4BF1-81F2-4EDCEDA6C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C49469-3271-4109-8F90-8B07E79A4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D66FD-FE85-4470-A253-3DE963AFD0F0}" type="datetimeFigureOut">
              <a:rPr lang="es-PE" smtClean="0"/>
              <a:t>18/11/2023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9D85E-9E98-4B81-9132-0096C6ACC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241E78-F80D-4F87-9616-87E382DA0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DB523-5A27-44AB-BF01-0D4E7A939F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3685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9C9ADF8-4370-4281-8B28-CCCD7AB5AB8C}"/>
              </a:ext>
            </a:extLst>
          </p:cNvPr>
          <p:cNvSpPr/>
          <p:nvPr/>
        </p:nvSpPr>
        <p:spPr>
          <a:xfrm>
            <a:off x="4830418" y="2540961"/>
            <a:ext cx="2531164" cy="573156"/>
          </a:xfrm>
          <a:prstGeom prst="rec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GRANADA 2023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386635-3AD1-44F9-B36E-5951D33A3369}"/>
              </a:ext>
            </a:extLst>
          </p:cNvPr>
          <p:cNvSpPr txBox="1"/>
          <p:nvPr/>
        </p:nvSpPr>
        <p:spPr>
          <a:xfrm>
            <a:off x="2067338" y="3137166"/>
            <a:ext cx="8547653" cy="1569660"/>
          </a:xfrm>
          <a:prstGeom prst="rect">
            <a:avLst/>
          </a:prstGeom>
          <a:solidFill>
            <a:srgbClr val="FFFFCC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DOCTORADO EN ENFERMERÍA : </a:t>
            </a:r>
            <a:r>
              <a:rPr lang="es-MX" sz="3200" b="1" u="sng" dirty="0">
                <a:highlight>
                  <a:srgbClr val="FFFF00"/>
                </a:highlight>
              </a:rPr>
              <a:t>MANTENCIÓN Y CONTINUIDAD</a:t>
            </a:r>
            <a:r>
              <a:rPr lang="es-MX" sz="3200" b="1" dirty="0"/>
              <a:t> EN UN MUNDO ACADEMICO COMPLEJO </a:t>
            </a:r>
            <a:endParaRPr lang="es-PE" sz="32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8F3CFCF-BC15-4512-9C28-5E0EC78625C7}"/>
              </a:ext>
            </a:extLst>
          </p:cNvPr>
          <p:cNvSpPr txBox="1"/>
          <p:nvPr/>
        </p:nvSpPr>
        <p:spPr>
          <a:xfrm>
            <a:off x="3710608" y="5207706"/>
            <a:ext cx="5552661" cy="1138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A9078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Dra. AMELIA MORILLAS BULNES</a:t>
            </a:r>
          </a:p>
          <a:p>
            <a:pPr algn="ctr"/>
            <a:r>
              <a:rPr lang="es-MX" sz="2000" b="1" dirty="0"/>
              <a:t>UNIVERSIDAD NACIONAL DE TRUJILLO</a:t>
            </a:r>
          </a:p>
          <a:p>
            <a:pPr algn="ctr"/>
            <a:r>
              <a:rPr lang="es-MX" sz="2000" b="1" dirty="0"/>
              <a:t>PERU -  2023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62C017D-0333-4EF0-9EAE-CA9DA831F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322" y="41050"/>
            <a:ext cx="5221356" cy="24768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A90786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1925920-BE7F-42AC-9F0A-F17162DF1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70" y="255703"/>
            <a:ext cx="2262209" cy="22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7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BDB71-6849-44F4-ADE8-E72DF4464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101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es-MX" b="1" dirty="0"/>
              <a:t>Con la Universidad Federal Fluminense Brasil</a:t>
            </a:r>
            <a:endParaRPr lang="es-PE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ECC8E3-EAF8-4D3D-89B5-6928FE7A8E86}"/>
              </a:ext>
            </a:extLst>
          </p:cNvPr>
          <p:cNvSpPr txBox="1"/>
          <p:nvPr/>
        </p:nvSpPr>
        <p:spPr>
          <a:xfrm>
            <a:off x="3843130" y="1378226"/>
            <a:ext cx="438647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Tenemos dos núcleos de investigación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19DAFE-4929-4D38-9E70-DEAA9F8CD674}"/>
              </a:ext>
            </a:extLst>
          </p:cNvPr>
          <p:cNvSpPr txBox="1"/>
          <p:nvPr/>
        </p:nvSpPr>
        <p:spPr>
          <a:xfrm>
            <a:off x="530087" y="2391327"/>
            <a:ext cx="6096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4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Núcleo de Pesquisa Qualitativa em Espiritualidade e Emoções na Saúde (QUALITEES -CNPq)</a:t>
            </a:r>
            <a:endParaRPr lang="es-PE" sz="24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5F78F27-675F-42E8-9B03-9DC3D7A5C5B9}"/>
              </a:ext>
            </a:extLst>
          </p:cNvPr>
          <p:cNvSpPr txBox="1"/>
          <p:nvPr/>
        </p:nvSpPr>
        <p:spPr>
          <a:xfrm>
            <a:off x="622852" y="4510278"/>
            <a:ext cx="6096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4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Núcleo de Pesquisa Qualitativa em Espiritualidade e Emoções na Saúde (QUALITEES -CNPq)</a:t>
            </a:r>
            <a:endParaRPr lang="es-PE" sz="2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437E9E-5848-4D4D-818E-124CA6CAA7E6}"/>
              </a:ext>
            </a:extLst>
          </p:cNvPr>
          <p:cNvSpPr txBox="1"/>
          <p:nvPr/>
        </p:nvSpPr>
        <p:spPr>
          <a:xfrm>
            <a:off x="7248938" y="2021995"/>
            <a:ext cx="4161183" cy="1938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/>
              <a:t>En Perú.- Núcleo de Investigación en Cuidado Espiritual Facultad de Enfermería y el Unidad de Posgrado en Enfermería</a:t>
            </a:r>
            <a:endParaRPr lang="es-PE" sz="2400" b="1" dirty="0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BC813846-8EEB-48B2-964D-7B3B332D1C8A}"/>
              </a:ext>
            </a:extLst>
          </p:cNvPr>
          <p:cNvSpPr/>
          <p:nvPr/>
        </p:nvSpPr>
        <p:spPr>
          <a:xfrm>
            <a:off x="6718852" y="2729948"/>
            <a:ext cx="596348" cy="58309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21D9444-906C-4153-8476-4DB60E7CC5EB}"/>
              </a:ext>
            </a:extLst>
          </p:cNvPr>
          <p:cNvSpPr/>
          <p:nvPr/>
        </p:nvSpPr>
        <p:spPr>
          <a:xfrm>
            <a:off x="7540487" y="4320209"/>
            <a:ext cx="3869634" cy="139039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JURADOS DE PROYECTOS Y DE INFORMES DE TESIS/ COASESORIAS</a:t>
            </a:r>
            <a:endParaRPr lang="es-P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39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F0ECF60-91B6-4401-98CA-CB4ED25A315B}"/>
              </a:ext>
            </a:extLst>
          </p:cNvPr>
          <p:cNvSpPr txBox="1"/>
          <p:nvPr/>
        </p:nvSpPr>
        <p:spPr>
          <a:xfrm>
            <a:off x="1746250" y="764258"/>
            <a:ext cx="86995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Con la Universidad Castilla de la Mancha  - España (convenio)</a:t>
            </a:r>
            <a:endParaRPr lang="es-PE" sz="32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C13440-B5FF-4601-B647-EF74D0103461}"/>
              </a:ext>
            </a:extLst>
          </p:cNvPr>
          <p:cNvSpPr txBox="1"/>
          <p:nvPr/>
        </p:nvSpPr>
        <p:spPr>
          <a:xfrm>
            <a:off x="1949450" y="3722921"/>
            <a:ext cx="78867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Investigación comparada : Perú -  España .- Tesis Doctoral</a:t>
            </a:r>
          </a:p>
          <a:p>
            <a:pPr algn="ctr"/>
            <a:endParaRPr lang="es-MX" sz="2400" b="1" dirty="0"/>
          </a:p>
          <a:p>
            <a:pPr algn="ctr"/>
            <a:r>
              <a:rPr lang="es-MX" sz="2400" b="1" dirty="0"/>
              <a:t>       Adulto Mayor cuidados paliativos</a:t>
            </a:r>
            <a:endParaRPr lang="es-PE" sz="2400" b="1" dirty="0"/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9D6838B8-5094-4258-9054-CBB6CD1FB1EE}"/>
              </a:ext>
            </a:extLst>
          </p:cNvPr>
          <p:cNvSpPr/>
          <p:nvPr/>
        </p:nvSpPr>
        <p:spPr>
          <a:xfrm>
            <a:off x="5192091" y="3135079"/>
            <a:ext cx="1066800" cy="52322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32ABFCD-3708-4590-90BC-E61129734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50" y="2032910"/>
            <a:ext cx="2857500" cy="9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1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F2960E7-0CE3-49E7-893D-0168741B20E1}"/>
              </a:ext>
            </a:extLst>
          </p:cNvPr>
          <p:cNvSpPr txBox="1"/>
          <p:nvPr/>
        </p:nvSpPr>
        <p:spPr>
          <a:xfrm>
            <a:off x="2239617" y="742122"/>
            <a:ext cx="8706679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err="1"/>
              <a:t>N°DOCENTES</a:t>
            </a:r>
            <a:r>
              <a:rPr lang="es-MX" sz="3200" b="1" dirty="0"/>
              <a:t> DE LA FACULTAD DE ENFERMERÍA  - (68) UNT. Con grado académicos</a:t>
            </a:r>
            <a:endParaRPr lang="es-PE" sz="32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2C60BB-BBBB-428E-A5ED-E6B3FB9A1AC1}"/>
              </a:ext>
            </a:extLst>
          </p:cNvPr>
          <p:cNvSpPr txBox="1"/>
          <p:nvPr/>
        </p:nvSpPr>
        <p:spPr>
          <a:xfrm>
            <a:off x="172278" y="2073774"/>
            <a:ext cx="433346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2800" b="1" dirty="0"/>
              <a:t>GRADO DE MAESTRIA= 64</a:t>
            </a:r>
            <a:endParaRPr lang="es-PE" sz="28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C12432-40C9-4352-887F-28231CCFB992}"/>
              </a:ext>
            </a:extLst>
          </p:cNvPr>
          <p:cNvSpPr txBox="1"/>
          <p:nvPr/>
        </p:nvSpPr>
        <p:spPr>
          <a:xfrm>
            <a:off x="1292086" y="2801646"/>
            <a:ext cx="463163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MX" sz="2800" b="1" dirty="0"/>
              <a:t>GRADO DE DOCTORADO= 30</a:t>
            </a:r>
            <a:endParaRPr lang="es-PE" sz="28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EC0F4C-0E5A-470F-852F-0516B67FC252}"/>
              </a:ext>
            </a:extLst>
          </p:cNvPr>
          <p:cNvSpPr txBox="1"/>
          <p:nvPr/>
        </p:nvSpPr>
        <p:spPr>
          <a:xfrm>
            <a:off x="2799520" y="3579300"/>
            <a:ext cx="572494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DOCENTES RENACYT (CONCYTEC)=   4</a:t>
            </a:r>
            <a:endParaRPr lang="es-PE" sz="28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397402-C2B2-4679-99A8-E0DA8F8B8474}"/>
              </a:ext>
            </a:extLst>
          </p:cNvPr>
          <p:cNvSpPr txBox="1"/>
          <p:nvPr/>
        </p:nvSpPr>
        <p:spPr>
          <a:xfrm>
            <a:off x="6592956" y="4242002"/>
            <a:ext cx="495631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s-MX" sz="2800" b="1" dirty="0"/>
              <a:t>Docentes investigador UNT=2</a:t>
            </a:r>
            <a:endParaRPr lang="es-PE" sz="28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559A8E4-3D34-4CAE-84BA-7C0F11A10D71}"/>
              </a:ext>
            </a:extLst>
          </p:cNvPr>
          <p:cNvSpPr txBox="1"/>
          <p:nvPr/>
        </p:nvSpPr>
        <p:spPr>
          <a:xfrm>
            <a:off x="732182" y="4935645"/>
            <a:ext cx="552284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s-MX" sz="2000" b="1" dirty="0"/>
              <a:t>INSTITUTO DE INVESTIGACION EN ENFERMERÍA</a:t>
            </a:r>
            <a:endParaRPr lang="es-PE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F80711D-29A1-4171-B046-51D198A42681}"/>
              </a:ext>
            </a:extLst>
          </p:cNvPr>
          <p:cNvSpPr txBox="1"/>
          <p:nvPr/>
        </p:nvSpPr>
        <p:spPr>
          <a:xfrm>
            <a:off x="732182" y="5539314"/>
            <a:ext cx="552284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s-MX" sz="2000" b="1" dirty="0"/>
              <a:t>UNIDAD DE INVESTIGACION EN ENFERMERIA</a:t>
            </a:r>
            <a:endParaRPr lang="es-PE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E06C6A-1A81-48D1-878A-B8068ED8F5BF}"/>
              </a:ext>
            </a:extLst>
          </p:cNvPr>
          <p:cNvSpPr txBox="1"/>
          <p:nvPr/>
        </p:nvSpPr>
        <p:spPr>
          <a:xfrm>
            <a:off x="7566991" y="5335755"/>
            <a:ext cx="348532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/>
              <a:t>REVISTA DE ENFERMERÍA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210946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313C740-E5F1-4F35-95F4-7F2C2FA3772D}"/>
              </a:ext>
            </a:extLst>
          </p:cNvPr>
          <p:cNvSpPr txBox="1"/>
          <p:nvPr/>
        </p:nvSpPr>
        <p:spPr>
          <a:xfrm>
            <a:off x="145776" y="131274"/>
            <a:ext cx="4585252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400" b="1" u="sng" dirty="0">
                <a:highlight>
                  <a:srgbClr val="FFFF00"/>
                </a:highlight>
              </a:rPr>
              <a:t>LA MANTENCION  DEL PROGRAMA  </a:t>
            </a:r>
            <a:r>
              <a:rPr lang="es-MX" sz="2400" b="1" dirty="0"/>
              <a:t>DE DOCTORADO EN TRUJILLO PERU.- </a:t>
            </a:r>
          </a:p>
          <a:p>
            <a:pPr algn="just"/>
            <a:r>
              <a:rPr lang="es-MX" sz="2400" b="1" dirty="0"/>
              <a:t>TENEMOS LA CAPACIDAD DE MANTENER LA CALIDAD, LA RELEVANCIA  Y LA VIABILIDAD A LO LARGO DEL TIEMPO.</a:t>
            </a:r>
            <a:endParaRPr lang="es-PE" sz="2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2DFF835-8B2D-49F2-BE45-600CDADA3E4F}"/>
              </a:ext>
            </a:extLst>
          </p:cNvPr>
          <p:cNvSpPr txBox="1"/>
          <p:nvPr/>
        </p:nvSpPr>
        <p:spPr>
          <a:xfrm>
            <a:off x="6096000" y="265043"/>
            <a:ext cx="3843131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/>
              <a:t>1.CONTINUA FUNCIONANADO   EL PROGRAMA DE MANERA EFECTIVA CUMPLIENDO CON SUS OBJETIVOS  Y METAS EDUCATIVAS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05EB8F3-E0F7-4463-99F2-1EAFD001B5A0}"/>
              </a:ext>
            </a:extLst>
          </p:cNvPr>
          <p:cNvSpPr txBox="1"/>
          <p:nvPr/>
        </p:nvSpPr>
        <p:spPr>
          <a:xfrm>
            <a:off x="8017565" y="1935175"/>
            <a:ext cx="375036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/>
              <a:t>2.AÚN CON LOS DESAFIOS Y CAMBIOS  QUE PUEDAN SURGIR EN EL ENTORNO ACADEMICO O POLITICO Y SOCIAL.</a:t>
            </a:r>
            <a:endParaRPr lang="es-PE" sz="24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9EAC59-3CDD-4B34-8881-0A13C5FD4FB7}"/>
              </a:ext>
            </a:extLst>
          </p:cNvPr>
          <p:cNvSpPr txBox="1"/>
          <p:nvPr/>
        </p:nvSpPr>
        <p:spPr>
          <a:xfrm>
            <a:off x="728870" y="4049071"/>
            <a:ext cx="4134678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3.LA CONTINUIDAD Y SOSTENIBLIDAD DEL PROGRAMA DE DOCTIRADO</a:t>
            </a:r>
          </a:p>
          <a:p>
            <a:pPr algn="just"/>
            <a:r>
              <a:rPr lang="es-MX" b="1" dirty="0"/>
              <a:t>SE HAN IMPLEMETADO DIVERSAS ESTRATEGIAS ORIENTADAS HACIA LA CALIDAD EDUCATIVA para la sostenibilidad a largo plazo.</a:t>
            </a:r>
            <a:endParaRPr lang="es-PE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2B7DB4-4929-4A2B-B2ED-5E29A4B74FCE}"/>
              </a:ext>
            </a:extLst>
          </p:cNvPr>
          <p:cNvSpPr txBox="1"/>
          <p:nvPr/>
        </p:nvSpPr>
        <p:spPr>
          <a:xfrm>
            <a:off x="6301408" y="4267198"/>
            <a:ext cx="343231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/>
              <a:t>4.Estamos fortaleciendo sus investigaciones y publicaciones </a:t>
            </a:r>
            <a:endParaRPr lang="es-PE" sz="2400" b="1" dirty="0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522228B1-8B92-49A8-AA6A-BE5F5C818AF0}"/>
              </a:ext>
            </a:extLst>
          </p:cNvPr>
          <p:cNvSpPr/>
          <p:nvPr/>
        </p:nvSpPr>
        <p:spPr>
          <a:xfrm>
            <a:off x="8348870" y="1588482"/>
            <a:ext cx="569843" cy="3198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4378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E894381-66A1-45AD-99D6-B74C5F2E8FA5}"/>
              </a:ext>
            </a:extLst>
          </p:cNvPr>
          <p:cNvSpPr txBox="1"/>
          <p:nvPr/>
        </p:nvSpPr>
        <p:spPr>
          <a:xfrm>
            <a:off x="2623930" y="1855305"/>
            <a:ext cx="6414052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PERU:</a:t>
            </a:r>
          </a:p>
          <a:p>
            <a:pPr algn="ctr"/>
            <a:r>
              <a:rPr lang="es-MX" sz="3600" b="1" dirty="0"/>
              <a:t>TIENE 10 PROGRAMAS DE DOCTORADO EN ENFERMERIA</a:t>
            </a:r>
            <a:endParaRPr lang="es-PE" sz="3600" b="1" dirty="0"/>
          </a:p>
        </p:txBody>
      </p:sp>
    </p:spTree>
    <p:extLst>
      <p:ext uri="{BB962C8B-B14F-4D97-AF65-F5344CB8AC3E}">
        <p14:creationId xmlns:p14="http://schemas.microsoft.com/office/powerpoint/2010/main" val="436544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chu Picchu: ¿quiénes son los verdaderos dueños de la famosa ciudadela  inca en Perú? - BBC News Mundo">
            <a:extLst>
              <a:ext uri="{FF2B5EF4-FFF2-40B4-BE49-F238E27FC236}">
                <a16:creationId xmlns:a16="http://schemas.microsoft.com/office/drawing/2014/main" id="{03E4D548-F023-4D9C-9497-7BEAB451C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1" y="93306"/>
            <a:ext cx="10268339" cy="684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077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eguran que marinera norteña &amp;quot;traspasa fronteras&amp;quot; tras coronación de  pareja limeña | Noticias | Agencia Peruana de Noticias Andina">
            <a:extLst>
              <a:ext uri="{FF2B5EF4-FFF2-40B4-BE49-F238E27FC236}">
                <a16:creationId xmlns:a16="http://schemas.microsoft.com/office/drawing/2014/main" id="{D79A404E-A11D-4927-9A30-5C8F9FA1B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0"/>
            <a:ext cx="8443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103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2C25330-E7F7-48A8-924D-8D18F5380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75400" cy="67056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6B49DDB-9E68-4F48-8FC6-BF7A963D1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400" y="0"/>
            <a:ext cx="581660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97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141" y="861392"/>
            <a:ext cx="5397908" cy="4175967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106141" y="5037359"/>
            <a:ext cx="5397908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chemeClr val="bg1"/>
                </a:solidFill>
              </a:rPr>
              <a:t>MUCHAS GRACIAS </a:t>
            </a:r>
          </a:p>
        </p:txBody>
      </p:sp>
    </p:spTree>
    <p:extLst>
      <p:ext uri="{BB962C8B-B14F-4D97-AF65-F5344CB8AC3E}">
        <p14:creationId xmlns:p14="http://schemas.microsoft.com/office/powerpoint/2010/main" val="271293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20CC848-9FE1-4071-9761-2258F0965D33}"/>
              </a:ext>
            </a:extLst>
          </p:cNvPr>
          <p:cNvSpPr txBox="1"/>
          <p:nvPr/>
        </p:nvSpPr>
        <p:spPr>
          <a:xfrm>
            <a:off x="357810" y="58846"/>
            <a:ext cx="8030817" cy="6740307"/>
          </a:xfrm>
          <a:prstGeom prst="rect">
            <a:avLst/>
          </a:prstGeom>
          <a:solidFill>
            <a:srgbClr val="FFFFCC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EL DESARROLLO DE LA PROFESIÓN DE ENFERMERÍA EN EL PERÚ</a:t>
            </a:r>
          </a:p>
          <a:p>
            <a:pPr algn="just"/>
            <a:endParaRPr lang="es-MX" sz="2400" b="1" dirty="0"/>
          </a:p>
          <a:p>
            <a:pPr algn="just"/>
            <a:r>
              <a:rPr lang="es-MX" sz="2400" b="1" dirty="0"/>
              <a:t>Data desde el siglo XIX</a:t>
            </a:r>
          </a:p>
          <a:p>
            <a:pPr algn="just"/>
            <a:endParaRPr lang="es-MX" sz="2400" b="1" dirty="0"/>
          </a:p>
          <a:p>
            <a:pPr algn="just"/>
            <a:r>
              <a:rPr lang="es-MX" sz="2400" b="1" dirty="0"/>
              <a:t>1.- </a:t>
            </a:r>
            <a:r>
              <a:rPr lang="es-MX" sz="2400" b="1" dirty="0">
                <a:solidFill>
                  <a:srgbClr val="FF0000"/>
                </a:solidFill>
              </a:rPr>
              <a:t>1966.</a:t>
            </a:r>
            <a:r>
              <a:rPr lang="es-MX" sz="2400" b="1" dirty="0"/>
              <a:t>- ser miembro fundador de la Asociación Peruana de Facultades y Escuelas de Enfermería ASPEFEEN</a:t>
            </a:r>
          </a:p>
          <a:p>
            <a:pPr algn="just"/>
            <a:endParaRPr lang="es-MX" sz="2400" b="1" dirty="0"/>
          </a:p>
          <a:p>
            <a:pPr algn="just"/>
            <a:r>
              <a:rPr lang="es-MX" sz="2400" b="1" dirty="0"/>
              <a:t>2.- </a:t>
            </a:r>
            <a:r>
              <a:rPr lang="es-MX" sz="2400" b="1" dirty="0">
                <a:solidFill>
                  <a:srgbClr val="FF0000"/>
                </a:solidFill>
              </a:rPr>
              <a:t>1986</a:t>
            </a:r>
            <a:r>
              <a:rPr lang="es-MX" sz="2400" b="1" dirty="0"/>
              <a:t>.- Primer Programa de </a:t>
            </a:r>
            <a:r>
              <a:rPr lang="es-MX" sz="2400" b="1" dirty="0">
                <a:solidFill>
                  <a:srgbClr val="FF0000"/>
                </a:solidFill>
              </a:rPr>
              <a:t>Maestría en Enfermería</a:t>
            </a:r>
          </a:p>
          <a:p>
            <a:pPr algn="just"/>
            <a:endParaRPr lang="es-MX" sz="2400" b="1" dirty="0"/>
          </a:p>
          <a:p>
            <a:pPr algn="just"/>
            <a:r>
              <a:rPr lang="es-MX" sz="2400" b="1" dirty="0"/>
              <a:t>3.- </a:t>
            </a:r>
            <a:r>
              <a:rPr lang="es-MX" sz="2400" b="1" dirty="0">
                <a:solidFill>
                  <a:srgbClr val="FF0000"/>
                </a:solidFill>
              </a:rPr>
              <a:t>1993.</a:t>
            </a:r>
            <a:r>
              <a:rPr lang="es-MX" sz="2400" b="1" dirty="0"/>
              <a:t>- El cambio de Status de ser Escuela a ser Facultad de Enfermería  (autonomía académica y administrativa</a:t>
            </a:r>
          </a:p>
          <a:p>
            <a:pPr algn="just"/>
            <a:r>
              <a:rPr lang="es-MX" sz="2400" b="1" dirty="0"/>
              <a:t>1965 – 1993 -  2023</a:t>
            </a:r>
          </a:p>
          <a:p>
            <a:pPr algn="just"/>
            <a:endParaRPr lang="es-MX" sz="2400" b="1" dirty="0"/>
          </a:p>
          <a:p>
            <a:pPr algn="just"/>
            <a:r>
              <a:rPr lang="es-MX" sz="2400" b="1" dirty="0"/>
              <a:t>4.- </a:t>
            </a:r>
            <a:r>
              <a:rPr lang="es-MX" sz="2400" b="1" dirty="0">
                <a:solidFill>
                  <a:srgbClr val="FF0000"/>
                </a:solidFill>
              </a:rPr>
              <a:t>1996.</a:t>
            </a:r>
            <a:r>
              <a:rPr lang="es-MX" sz="2400" b="1" dirty="0"/>
              <a:t>- Programa de Maestría </a:t>
            </a:r>
          </a:p>
          <a:p>
            <a:pPr algn="just"/>
            <a:endParaRPr lang="es-MX" sz="2400" b="1" dirty="0"/>
          </a:p>
          <a:p>
            <a:pPr algn="just"/>
            <a:r>
              <a:rPr lang="es-MX" sz="2400" b="1" dirty="0"/>
              <a:t>5.- </a:t>
            </a:r>
            <a:r>
              <a:rPr lang="es-MX" sz="2400" b="1" dirty="0">
                <a:solidFill>
                  <a:srgbClr val="FF0000"/>
                </a:solidFill>
              </a:rPr>
              <a:t>2004 </a:t>
            </a:r>
            <a:r>
              <a:rPr lang="es-MX" sz="2400" b="1" dirty="0"/>
              <a:t>Su primer Programa de Doctorado en Enfermería</a:t>
            </a:r>
          </a:p>
        </p:txBody>
      </p:sp>
      <p:pic>
        <p:nvPicPr>
          <p:cNvPr id="1026" name="Picture 2" descr="Universidad Nacional de Trujillo - UNT adquirirá equipos de laboratorio por  10 millones de soles">
            <a:extLst>
              <a:ext uri="{FF2B5EF4-FFF2-40B4-BE49-F238E27FC236}">
                <a16:creationId xmlns:a16="http://schemas.microsoft.com/office/drawing/2014/main" id="{A54AD79F-3BB8-4F1D-84FA-2933063D9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33" y="58846"/>
            <a:ext cx="3750367" cy="322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T:Universidad Nacional de Trujillo::">
            <a:extLst>
              <a:ext uri="{FF2B5EF4-FFF2-40B4-BE49-F238E27FC236}">
                <a16:creationId xmlns:a16="http://schemas.microsoft.com/office/drawing/2014/main" id="{6594B06D-32B5-4DFC-8E98-10B6CAFB7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626" y="3429000"/>
            <a:ext cx="380337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555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3D6E766-6E16-4B1E-B77F-A6260AB2773E}"/>
              </a:ext>
            </a:extLst>
          </p:cNvPr>
          <p:cNvSpPr txBox="1"/>
          <p:nvPr/>
        </p:nvSpPr>
        <p:spPr>
          <a:xfrm>
            <a:off x="361121" y="556407"/>
            <a:ext cx="3604591" cy="2800767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3200" b="1" dirty="0"/>
              <a:t>BRASIL</a:t>
            </a:r>
          </a:p>
          <a:p>
            <a:pPr algn="just"/>
            <a:r>
              <a:rPr lang="es-MX" b="1" dirty="0"/>
              <a:t>ESCUELA DE ENFERMERÍA ANA NEY UNIVERSIDAD FEDERAL DE RIO DE JANEIRO</a:t>
            </a:r>
          </a:p>
          <a:p>
            <a:pPr algn="just"/>
            <a:endParaRPr lang="es-MX" dirty="0"/>
          </a:p>
          <a:p>
            <a:pPr algn="just"/>
            <a:r>
              <a:rPr lang="es-MX" b="1" dirty="0"/>
              <a:t>Oferta su programa de DOCTORADO EN ENFERMERÍA </a:t>
            </a:r>
            <a:r>
              <a:rPr lang="es-MX" dirty="0"/>
              <a:t>a través de un </a:t>
            </a:r>
            <a:r>
              <a:rPr lang="es-MX" b="1" dirty="0"/>
              <a:t>CONVENIO </a:t>
            </a:r>
            <a:r>
              <a:rPr lang="es-MX" dirty="0"/>
              <a:t>interinstitucional.</a:t>
            </a:r>
            <a:endParaRPr lang="es-PE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BB2CD89-2DD5-4EA9-81F1-92ED55F3EE1A}"/>
              </a:ext>
            </a:extLst>
          </p:cNvPr>
          <p:cNvSpPr txBox="1"/>
          <p:nvPr/>
        </p:nvSpPr>
        <p:spPr>
          <a:xfrm>
            <a:off x="2915479" y="4452730"/>
            <a:ext cx="183542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/>
              <a:t> 3 </a:t>
            </a:r>
            <a:r>
              <a:rPr lang="es-MX" b="1" dirty="0" err="1"/>
              <a:t>Enf</a:t>
            </a:r>
            <a:r>
              <a:rPr lang="es-MX" b="1" dirty="0"/>
              <a:t>. ASISTENCIALES </a:t>
            </a:r>
            <a:endParaRPr lang="es-PE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4A5002-027A-42B9-814A-D1AE74B54DDB}"/>
              </a:ext>
            </a:extLst>
          </p:cNvPr>
          <p:cNvSpPr txBox="1"/>
          <p:nvPr/>
        </p:nvSpPr>
        <p:spPr>
          <a:xfrm>
            <a:off x="5393634" y="1252380"/>
            <a:ext cx="5539409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2800" b="1" dirty="0"/>
              <a:t>ASI SE </a:t>
            </a:r>
            <a:r>
              <a:rPr lang="es-MX" sz="2800" b="1" dirty="0">
                <a:solidFill>
                  <a:srgbClr val="FF0000"/>
                </a:solidFill>
              </a:rPr>
              <a:t>MANTUVO </a:t>
            </a:r>
            <a:r>
              <a:rPr lang="es-MX" sz="2800" b="1" dirty="0"/>
              <a:t>EL PROGRAMA</a:t>
            </a:r>
          </a:p>
          <a:p>
            <a:r>
              <a:rPr lang="es-MX" sz="2800" b="1" dirty="0"/>
              <a:t>2010 a 2012</a:t>
            </a:r>
            <a:endParaRPr lang="es-PE" sz="28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463729-D515-47AD-9D11-B8F9B32BA018}"/>
              </a:ext>
            </a:extLst>
          </p:cNvPr>
          <p:cNvSpPr txBox="1"/>
          <p:nvPr/>
        </p:nvSpPr>
        <p:spPr>
          <a:xfrm>
            <a:off x="5499653" y="3801960"/>
            <a:ext cx="2451652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/>
              <a:t>Doctorado en Salud Publica </a:t>
            </a:r>
          </a:p>
          <a:p>
            <a:r>
              <a:rPr lang="es-MX" b="1" dirty="0"/>
              <a:t>de otros programas de las universidades del Perú</a:t>
            </a:r>
            <a:endParaRPr lang="es-PE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382B38E-B80F-4D56-A363-BFA40E4C4799}"/>
              </a:ext>
            </a:extLst>
          </p:cNvPr>
          <p:cNvSpPr txBox="1"/>
          <p:nvPr/>
        </p:nvSpPr>
        <p:spPr>
          <a:xfrm>
            <a:off x="195469" y="3984033"/>
            <a:ext cx="210709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MX" sz="2000" b="1" dirty="0"/>
              <a:t>9 ENFERMERAS</a:t>
            </a:r>
            <a:endParaRPr lang="es-PE" sz="2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C180A52-8CD5-4621-B7CE-A9A894E61B05}"/>
              </a:ext>
            </a:extLst>
          </p:cNvPr>
          <p:cNvSpPr txBox="1"/>
          <p:nvPr/>
        </p:nvSpPr>
        <p:spPr>
          <a:xfrm>
            <a:off x="2915479" y="3801960"/>
            <a:ext cx="160351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MX" b="1" dirty="0"/>
              <a:t>6 DOCENTES </a:t>
            </a:r>
            <a:endParaRPr lang="es-PE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0A546EA-E265-47C9-85F9-E90ECF5C2B34}"/>
              </a:ext>
            </a:extLst>
          </p:cNvPr>
          <p:cNvSpPr txBox="1"/>
          <p:nvPr/>
        </p:nvSpPr>
        <p:spPr>
          <a:xfrm>
            <a:off x="417442" y="5236108"/>
            <a:ext cx="1941444" cy="830997"/>
          </a:xfrm>
          <a:prstGeom prst="rec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Gran Logro 2010</a:t>
            </a:r>
            <a:endParaRPr lang="es-PE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Facultad de Enfermería de la UNT celebrará 27 años con ...">
            <a:extLst>
              <a:ext uri="{FF2B5EF4-FFF2-40B4-BE49-F238E27FC236}">
                <a16:creationId xmlns:a16="http://schemas.microsoft.com/office/drawing/2014/main" id="{3C0E65E9-522E-446B-B744-00CF3A90B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38" y="2848378"/>
            <a:ext cx="3260655" cy="241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brir llave 5">
            <a:extLst>
              <a:ext uri="{FF2B5EF4-FFF2-40B4-BE49-F238E27FC236}">
                <a16:creationId xmlns:a16="http://schemas.microsoft.com/office/drawing/2014/main" id="{46774397-264A-4E14-8644-5AA635F91B9D}"/>
              </a:ext>
            </a:extLst>
          </p:cNvPr>
          <p:cNvSpPr/>
          <p:nvPr/>
        </p:nvSpPr>
        <p:spPr>
          <a:xfrm>
            <a:off x="2468217" y="3657600"/>
            <a:ext cx="593035" cy="147732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Signo más 7">
            <a:extLst>
              <a:ext uri="{FF2B5EF4-FFF2-40B4-BE49-F238E27FC236}">
                <a16:creationId xmlns:a16="http://schemas.microsoft.com/office/drawing/2014/main" id="{0A116D03-5FEB-4275-963F-5B36F107F60D}"/>
              </a:ext>
            </a:extLst>
          </p:cNvPr>
          <p:cNvSpPr/>
          <p:nvPr/>
        </p:nvSpPr>
        <p:spPr>
          <a:xfrm>
            <a:off x="4890052" y="4171292"/>
            <a:ext cx="593035" cy="646331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Signo más 10">
            <a:extLst>
              <a:ext uri="{FF2B5EF4-FFF2-40B4-BE49-F238E27FC236}">
                <a16:creationId xmlns:a16="http://schemas.microsoft.com/office/drawing/2014/main" id="{070E044B-7EB9-47BB-A060-80005DEE06EB}"/>
              </a:ext>
            </a:extLst>
          </p:cNvPr>
          <p:cNvSpPr/>
          <p:nvPr/>
        </p:nvSpPr>
        <p:spPr>
          <a:xfrm>
            <a:off x="6188765" y="2584174"/>
            <a:ext cx="1232452" cy="1073426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9931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3375B69-FEA0-46BF-B4E3-0C317954B75C}"/>
              </a:ext>
            </a:extLst>
          </p:cNvPr>
          <p:cNvSpPr txBox="1"/>
          <p:nvPr/>
        </p:nvSpPr>
        <p:spPr>
          <a:xfrm>
            <a:off x="2060712" y="546510"/>
            <a:ext cx="699052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2800" b="1" dirty="0"/>
              <a:t>EXTENCION DEL PROGRAMA DE DOCTORADO</a:t>
            </a:r>
            <a:endParaRPr lang="es-PE" sz="28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295D4C-9809-492E-A15A-72E7FA7DBBCB}"/>
              </a:ext>
            </a:extLst>
          </p:cNvPr>
          <p:cNvSpPr txBox="1"/>
          <p:nvPr/>
        </p:nvSpPr>
        <p:spPr>
          <a:xfrm>
            <a:off x="424069" y="1939067"/>
            <a:ext cx="1126436" cy="58477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</a:rPr>
              <a:t>2004</a:t>
            </a:r>
            <a:r>
              <a:rPr lang="es-MX" sz="3200" dirty="0"/>
              <a:t> </a:t>
            </a:r>
            <a:endParaRPr lang="es-PE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CEFC77-9CCB-4737-AB11-CD2C9AE061B2}"/>
              </a:ext>
            </a:extLst>
          </p:cNvPr>
          <p:cNvSpPr txBox="1"/>
          <p:nvPr/>
        </p:nvSpPr>
        <p:spPr>
          <a:xfrm>
            <a:off x="2385391" y="1648169"/>
            <a:ext cx="60960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MX" b="1" dirty="0"/>
              <a:t>PRIMER PROGRAMA DE DOCTORADO EN ENFERMERÍA  EN LA ESCUELA DE POSGRADO -  UNIVERSIDAD NACIONAL DE TRUJILLO</a:t>
            </a:r>
          </a:p>
          <a:p>
            <a:endParaRPr lang="es-MX" b="1" dirty="0"/>
          </a:p>
          <a:p>
            <a:r>
              <a:rPr lang="es-MX" b="1" dirty="0"/>
              <a:t>Formación =  2 años</a:t>
            </a:r>
          </a:p>
          <a:p>
            <a:endParaRPr lang="es-MX" b="1" dirty="0"/>
          </a:p>
          <a:p>
            <a:r>
              <a:rPr lang="es-MX" b="1" dirty="0"/>
              <a:t>LUEGO Desde 2014:  3  años de formación  -  Nueva Ley Universitaria</a:t>
            </a:r>
            <a:endParaRPr lang="es-PE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EE7641-C377-4675-99CA-FA90ABBBF703}"/>
              </a:ext>
            </a:extLst>
          </p:cNvPr>
          <p:cNvSpPr txBox="1"/>
          <p:nvPr/>
        </p:nvSpPr>
        <p:spPr>
          <a:xfrm>
            <a:off x="278296" y="4689757"/>
            <a:ext cx="271669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b="1" dirty="0"/>
              <a:t>EXTENSION  Y EXPANSION AL  INTERIOR DEL PAIS</a:t>
            </a:r>
            <a:endParaRPr lang="es-PE" sz="24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BF364A3-FDB1-4CA0-820B-E0E03BC3F8BC}"/>
              </a:ext>
            </a:extLst>
          </p:cNvPr>
          <p:cNvSpPr txBox="1"/>
          <p:nvPr/>
        </p:nvSpPr>
        <p:spPr>
          <a:xfrm>
            <a:off x="3965712" y="4225642"/>
            <a:ext cx="1514061" cy="523220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2800" b="1" dirty="0"/>
              <a:t>LIMA</a:t>
            </a:r>
            <a:endParaRPr lang="es-PE" sz="28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AFD99D4-6BB5-4F95-B601-2B71B299673E}"/>
              </a:ext>
            </a:extLst>
          </p:cNvPr>
          <p:cNvSpPr txBox="1"/>
          <p:nvPr/>
        </p:nvSpPr>
        <p:spPr>
          <a:xfrm>
            <a:off x="3965712" y="4874422"/>
            <a:ext cx="1590261" cy="461665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b="1" dirty="0"/>
              <a:t>AYACUCHO</a:t>
            </a:r>
            <a:endParaRPr lang="es-PE" sz="24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414441A-3488-4DF5-AD10-88731AD31965}"/>
              </a:ext>
            </a:extLst>
          </p:cNvPr>
          <p:cNvSpPr txBox="1"/>
          <p:nvPr/>
        </p:nvSpPr>
        <p:spPr>
          <a:xfrm>
            <a:off x="3965712" y="5587208"/>
            <a:ext cx="1497496" cy="523220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2800" b="1" dirty="0"/>
              <a:t>TACNA</a:t>
            </a:r>
            <a:endParaRPr lang="es-PE" sz="2800" b="1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63481B84-5560-448A-BC48-5640C8030F36}"/>
              </a:ext>
            </a:extLst>
          </p:cNvPr>
          <p:cNvCxnSpPr>
            <a:cxnSpLocks/>
          </p:cNvCxnSpPr>
          <p:nvPr/>
        </p:nvCxnSpPr>
        <p:spPr>
          <a:xfrm flipV="1">
            <a:off x="3033092" y="4561282"/>
            <a:ext cx="894520" cy="5439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F129702C-4A14-402A-B4A9-002D133523C5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2994992" y="5105255"/>
            <a:ext cx="970720" cy="1072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1A17E535-5055-4E39-B0B7-A01819475AC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994992" y="5212510"/>
            <a:ext cx="970720" cy="4726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8C9DF84D-229E-4D8F-95A9-721D72430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972" y="3157688"/>
            <a:ext cx="1944372" cy="280718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0851D0E-0F09-4F38-B405-E1238F9F3477}"/>
              </a:ext>
            </a:extLst>
          </p:cNvPr>
          <p:cNvSpPr txBox="1"/>
          <p:nvPr/>
        </p:nvSpPr>
        <p:spPr>
          <a:xfrm>
            <a:off x="8427445" y="4635177"/>
            <a:ext cx="23853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A33FD9C-51BA-4E54-B0EF-5D1144BAF8AE}"/>
              </a:ext>
            </a:extLst>
          </p:cNvPr>
          <p:cNvSpPr txBox="1"/>
          <p:nvPr/>
        </p:nvSpPr>
        <p:spPr>
          <a:xfrm>
            <a:off x="9387506" y="5685928"/>
            <a:ext cx="260077" cy="26778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1F2A201-B9C0-45C9-BB40-89AEBA66C82C}"/>
              </a:ext>
            </a:extLst>
          </p:cNvPr>
          <p:cNvSpPr txBox="1"/>
          <p:nvPr/>
        </p:nvSpPr>
        <p:spPr>
          <a:xfrm>
            <a:off x="8837348" y="4895510"/>
            <a:ext cx="238539" cy="3673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2A7FD218-F150-4DC9-94F2-7DADB87B45EF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479773" y="4487252"/>
            <a:ext cx="3083678" cy="45516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5BFA3EAB-D276-4653-B612-68C7D9ACDB18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555973" y="5105255"/>
            <a:ext cx="3420713" cy="102564"/>
          </a:xfrm>
          <a:prstGeom prst="straightConnector1">
            <a:avLst/>
          </a:prstGeom>
          <a:ln w="57150">
            <a:solidFill>
              <a:srgbClr val="A907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B55631BD-920A-400C-8F12-D737A677E5F3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5463208" y="5828206"/>
            <a:ext cx="3998016" cy="2061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83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9341D62B-10D3-4736-B766-EE1A5D013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291" y="41097"/>
            <a:ext cx="8502610" cy="68406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F4E1F4D-E499-45E6-A665-70CF5B86E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4" b="93377" l="3514" r="97027">
                        <a14:foregroundMark x1="3514" y1="18874" x2="9730" y2="32781"/>
                        <a14:foregroundMark x1="89730" y1="59272" x2="97297" y2="64570"/>
                        <a14:foregroundMark x1="37838" y1="88411" x2="38378" y2="93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831" y="3283130"/>
            <a:ext cx="218460" cy="17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F829229-6AFB-4E74-B65F-31CDEA4EFE8A}"/>
              </a:ext>
            </a:extLst>
          </p:cNvPr>
          <p:cNvSpPr txBox="1"/>
          <p:nvPr/>
        </p:nvSpPr>
        <p:spPr>
          <a:xfrm>
            <a:off x="7322360" y="3608007"/>
            <a:ext cx="1278301" cy="584775"/>
          </a:xfrm>
          <a:prstGeom prst="rect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PERÚ</a:t>
            </a:r>
          </a:p>
          <a:p>
            <a:r>
              <a:rPr lang="es-P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TRUJILLO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B504B669-C4FF-48E6-A60F-76D9A46CD7AF}"/>
              </a:ext>
            </a:extLst>
          </p:cNvPr>
          <p:cNvCxnSpPr>
            <a:cxnSpLocks/>
          </p:cNvCxnSpPr>
          <p:nvPr/>
        </p:nvCxnSpPr>
        <p:spPr>
          <a:xfrm flipH="1" flipV="1">
            <a:off x="3672120" y="1540283"/>
            <a:ext cx="3630895" cy="2132784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FBBFD5CF-243C-48F8-A5F7-466204E2713D}"/>
              </a:ext>
            </a:extLst>
          </p:cNvPr>
          <p:cNvSpPr txBox="1"/>
          <p:nvPr/>
        </p:nvSpPr>
        <p:spPr>
          <a:xfrm>
            <a:off x="2546579" y="74032"/>
            <a:ext cx="3034141" cy="1508105"/>
          </a:xfrm>
          <a:prstGeom prst="rect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2800" b="1" dirty="0">
                <a:highlight>
                  <a:srgbClr val="FFFF00"/>
                </a:highlight>
              </a:rPr>
              <a:t>MÉXICO</a:t>
            </a:r>
            <a:r>
              <a:rPr lang="es-MX" sz="2800" b="1" dirty="0"/>
              <a:t> </a:t>
            </a:r>
            <a:r>
              <a:rPr lang="es-MX" sz="2800" b="1" dirty="0">
                <a:solidFill>
                  <a:schemeClr val="bg1"/>
                </a:solidFill>
              </a:rPr>
              <a:t>2010 al 2016</a:t>
            </a:r>
          </a:p>
          <a:p>
            <a:r>
              <a:rPr lang="es-MX" b="1" dirty="0">
                <a:solidFill>
                  <a:schemeClr val="bg1"/>
                </a:solidFill>
              </a:rPr>
              <a:t>Formación de tres (2)  promociones  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06A6EF-12D4-4FA7-9C0A-0BDAE772698D}"/>
              </a:ext>
            </a:extLst>
          </p:cNvPr>
          <p:cNvSpPr txBox="1"/>
          <p:nvPr/>
        </p:nvSpPr>
        <p:spPr>
          <a:xfrm>
            <a:off x="173895" y="352695"/>
            <a:ext cx="1787427" cy="13542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2800" b="1" dirty="0"/>
              <a:t>Doctorado</a:t>
            </a:r>
            <a:endParaRPr lang="es-MX" dirty="0"/>
          </a:p>
          <a:p>
            <a:r>
              <a:rPr lang="es-MX" dirty="0"/>
              <a:t>- </a:t>
            </a:r>
            <a:r>
              <a:rPr lang="es-MX" b="1" dirty="0"/>
              <a:t>Ciencias de  </a:t>
            </a:r>
          </a:p>
          <a:p>
            <a:r>
              <a:rPr lang="es-MX" b="1" dirty="0"/>
              <a:t>    Enfermería</a:t>
            </a:r>
          </a:p>
          <a:p>
            <a:r>
              <a:rPr lang="es-MX" b="1" dirty="0"/>
              <a:t>-  Salud Pública    </a:t>
            </a:r>
            <a:endParaRPr lang="es-PE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030886C-A7D8-4901-9F77-7EBDAF3CE087}"/>
              </a:ext>
            </a:extLst>
          </p:cNvPr>
          <p:cNvSpPr txBox="1"/>
          <p:nvPr/>
        </p:nvSpPr>
        <p:spPr>
          <a:xfrm>
            <a:off x="7183612" y="904550"/>
            <a:ext cx="3815793" cy="2400657"/>
          </a:xfrm>
          <a:prstGeom prst="rect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ECUADOR  2017 GUAYAQUIL  hasta  la actualidad </a:t>
            </a:r>
          </a:p>
          <a:p>
            <a:pPr algn="just"/>
            <a:r>
              <a:rPr lang="es-MX" b="1" dirty="0">
                <a:solidFill>
                  <a:schemeClr val="bg1"/>
                </a:solidFill>
              </a:rPr>
              <a:t>DOCTORADO  EN CIENCIAS DE ENFERMERÍA </a:t>
            </a:r>
          </a:p>
          <a:p>
            <a:pPr algn="just"/>
            <a:r>
              <a:rPr lang="es-MX" b="1" dirty="0">
                <a:solidFill>
                  <a:schemeClr val="bg1"/>
                </a:solidFill>
              </a:rPr>
              <a:t>Dos (2) promociones </a:t>
            </a:r>
            <a:endParaRPr lang="es-PE" b="1" dirty="0">
              <a:solidFill>
                <a:schemeClr val="bg1"/>
              </a:solidFill>
            </a:endParaRP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85A45A8F-DDEB-4F2E-A5A3-58DECD010F7A}"/>
              </a:ext>
            </a:extLst>
          </p:cNvPr>
          <p:cNvCxnSpPr>
            <a:cxnSpLocks/>
          </p:cNvCxnSpPr>
          <p:nvPr/>
        </p:nvCxnSpPr>
        <p:spPr>
          <a:xfrm flipV="1">
            <a:off x="8600661" y="2694423"/>
            <a:ext cx="1" cy="588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2E424853-715C-48B1-B7C5-D161C75B61F7}"/>
              </a:ext>
            </a:extLst>
          </p:cNvPr>
          <p:cNvSpPr txBox="1"/>
          <p:nvPr/>
        </p:nvSpPr>
        <p:spPr>
          <a:xfrm>
            <a:off x="11158330" y="1285461"/>
            <a:ext cx="2183857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2800" b="1" dirty="0"/>
              <a:t>20 egresadas</a:t>
            </a:r>
          </a:p>
          <a:p>
            <a:r>
              <a:rPr lang="es-MX" sz="2800" b="1" dirty="0"/>
              <a:t>1 graduadas</a:t>
            </a:r>
            <a:endParaRPr lang="es-PE" sz="28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8A1A687-95C7-4CDA-B1C1-0C34337AD87E}"/>
              </a:ext>
            </a:extLst>
          </p:cNvPr>
          <p:cNvSpPr txBox="1"/>
          <p:nvPr/>
        </p:nvSpPr>
        <p:spPr>
          <a:xfrm>
            <a:off x="282702" y="2129622"/>
            <a:ext cx="292873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2800" b="1" dirty="0"/>
              <a:t>40= egresados</a:t>
            </a:r>
          </a:p>
          <a:p>
            <a:r>
              <a:rPr lang="es-MX" sz="2800" b="1" dirty="0"/>
              <a:t>/graduados</a:t>
            </a:r>
            <a:endParaRPr lang="es-PE" sz="28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A708111-AFA6-43A0-B391-1854BB295C1F}"/>
              </a:ext>
            </a:extLst>
          </p:cNvPr>
          <p:cNvSpPr txBox="1"/>
          <p:nvPr/>
        </p:nvSpPr>
        <p:spPr>
          <a:xfrm>
            <a:off x="160135" y="4951189"/>
            <a:ext cx="4797488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4400" b="1" dirty="0"/>
              <a:t>EXTENSION INTERNACIONAL</a:t>
            </a:r>
            <a:endParaRPr lang="es-PE" sz="4400" b="1" dirty="0"/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9CFFD6D-1B6C-4219-91F2-AC4472FCAC7A}"/>
              </a:ext>
            </a:extLst>
          </p:cNvPr>
          <p:cNvCxnSpPr/>
          <p:nvPr/>
        </p:nvCxnSpPr>
        <p:spPr>
          <a:xfrm flipV="1">
            <a:off x="8173545" y="3239258"/>
            <a:ext cx="0" cy="6778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0E2E502B-6A2A-4F89-81D2-06FA1B970420}"/>
              </a:ext>
            </a:extLst>
          </p:cNvPr>
          <p:cNvSpPr/>
          <p:nvPr/>
        </p:nvSpPr>
        <p:spPr>
          <a:xfrm>
            <a:off x="9541565" y="2385391"/>
            <a:ext cx="1403131" cy="309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AMBATO</a:t>
            </a:r>
            <a:endParaRPr lang="es-P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6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sgrado UNT publica nuevo número de la revista Ciencia y Tecnología -  Trujillo Perú">
            <a:extLst>
              <a:ext uri="{FF2B5EF4-FFF2-40B4-BE49-F238E27FC236}">
                <a16:creationId xmlns:a16="http://schemas.microsoft.com/office/drawing/2014/main" id="{C098BCA2-8FD3-4B16-9E45-217A0D48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52" y="4027343"/>
            <a:ext cx="6069495" cy="277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4AD6718-2D09-4CC4-95AE-0B5C78D841F1}"/>
              </a:ext>
            </a:extLst>
          </p:cNvPr>
          <p:cNvSpPr txBox="1"/>
          <p:nvPr/>
        </p:nvSpPr>
        <p:spPr>
          <a:xfrm>
            <a:off x="1683026" y="636104"/>
            <a:ext cx="8428383" cy="584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3200" b="1" dirty="0">
                <a:highlight>
                  <a:srgbClr val="FFFF00"/>
                </a:highlight>
              </a:rPr>
              <a:t>CONTINUIDAD DEL PROGRAMA DE DOCTORADO</a:t>
            </a:r>
            <a:endParaRPr lang="es-PE" sz="3200" b="1" dirty="0">
              <a:highlight>
                <a:srgbClr val="FFFF00"/>
              </a:highligh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A8FE76-02FE-457B-A208-29076F187E2B}"/>
              </a:ext>
            </a:extLst>
          </p:cNvPr>
          <p:cNvSpPr txBox="1"/>
          <p:nvPr/>
        </p:nvSpPr>
        <p:spPr>
          <a:xfrm>
            <a:off x="132520" y="2276659"/>
            <a:ext cx="331304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3200" b="1" dirty="0"/>
              <a:t>ACTUALMENTE: TENEMOS ESTUDIANTES DE: </a:t>
            </a:r>
            <a:endParaRPr lang="es-PE" sz="32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2484E0-1515-4A32-9601-B082B0634C31}"/>
              </a:ext>
            </a:extLst>
          </p:cNvPr>
          <p:cNvSpPr txBox="1"/>
          <p:nvPr/>
        </p:nvSpPr>
        <p:spPr>
          <a:xfrm>
            <a:off x="4346710" y="1816816"/>
            <a:ext cx="397565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MX" sz="2400" b="1" dirty="0"/>
              <a:t>DIVERSAS REGIONES DEL PAIS </a:t>
            </a:r>
            <a:endParaRPr lang="es-PE" sz="24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CDC65E-E78F-4045-9500-6570EA07D275}"/>
              </a:ext>
            </a:extLst>
          </p:cNvPr>
          <p:cNvSpPr txBox="1"/>
          <p:nvPr/>
        </p:nvSpPr>
        <p:spPr>
          <a:xfrm>
            <a:off x="4346710" y="2738908"/>
            <a:ext cx="288897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MX" sz="2400" b="1" dirty="0"/>
              <a:t>DEL EXTRANJERO</a:t>
            </a:r>
            <a:endParaRPr lang="es-PE" sz="2400" b="1" dirty="0"/>
          </a:p>
        </p:txBody>
      </p:sp>
    </p:spTree>
    <p:extLst>
      <p:ext uri="{BB962C8B-B14F-4D97-AF65-F5344CB8AC3E}">
        <p14:creationId xmlns:p14="http://schemas.microsoft.com/office/powerpoint/2010/main" val="2340795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55C14D-F46C-45CB-B246-5D78086F5DAD}"/>
              </a:ext>
            </a:extLst>
          </p:cNvPr>
          <p:cNvSpPr txBox="1"/>
          <p:nvPr/>
        </p:nvSpPr>
        <p:spPr>
          <a:xfrm>
            <a:off x="172280" y="688681"/>
            <a:ext cx="271669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2800" b="1" dirty="0"/>
              <a:t>ESTRATEGIAS DE SOSTENIBILIDAD</a:t>
            </a:r>
            <a:endParaRPr lang="es-PE" sz="28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D6F278-64EB-4F4E-9FB9-8C6D6528CE28}"/>
              </a:ext>
            </a:extLst>
          </p:cNvPr>
          <p:cNvSpPr txBox="1"/>
          <p:nvPr/>
        </p:nvSpPr>
        <p:spPr>
          <a:xfrm>
            <a:off x="172280" y="2342611"/>
            <a:ext cx="3591337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b="1" dirty="0"/>
              <a:t>PROCESO DE ADMISION </a:t>
            </a:r>
            <a:r>
              <a:rPr lang="es-MX" sz="2400" b="1" dirty="0">
                <a:highlight>
                  <a:srgbClr val="FFFF00"/>
                </a:highlight>
              </a:rPr>
              <a:t>SOLO Y ECLUSIVO para: </a:t>
            </a:r>
            <a:endParaRPr lang="es-MX" sz="2400" b="1" dirty="0"/>
          </a:p>
          <a:p>
            <a:r>
              <a:rPr lang="es-MX" sz="2400" b="1" dirty="0"/>
              <a:t>- MEXICO </a:t>
            </a:r>
          </a:p>
          <a:p>
            <a:pPr marL="342900" indent="-342900">
              <a:buFontTx/>
              <a:buChar char="-"/>
            </a:pPr>
            <a:r>
              <a:rPr lang="es-MX" sz="2400" b="1" dirty="0"/>
              <a:t>GUAYAQUIL- ECUADOR</a:t>
            </a:r>
          </a:p>
          <a:p>
            <a:pPr marL="342900" indent="-342900">
              <a:buFontTx/>
              <a:buChar char="-"/>
            </a:pPr>
            <a:r>
              <a:rPr lang="es-MX" sz="2400" b="1" dirty="0"/>
              <a:t>Ambato</a:t>
            </a:r>
          </a:p>
          <a:p>
            <a:pPr marL="342900" indent="-342900">
              <a:buFontTx/>
              <a:buChar char="-"/>
            </a:pPr>
            <a:r>
              <a:rPr lang="es-MX" sz="2400" b="1" dirty="0"/>
              <a:t>HORARIOS ESPECIALES</a:t>
            </a:r>
            <a:endParaRPr lang="es-PE" sz="24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260D6B-8F4A-4727-8B41-F6072A9ED6B4}"/>
              </a:ext>
            </a:extLst>
          </p:cNvPr>
          <p:cNvSpPr txBox="1"/>
          <p:nvPr/>
        </p:nvSpPr>
        <p:spPr>
          <a:xfrm>
            <a:off x="3684105" y="624810"/>
            <a:ext cx="28923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Para la mantención y continuidad del programa </a:t>
            </a:r>
            <a:endParaRPr lang="es-PE" sz="24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49BBCD-80C5-434D-9DFC-84A7F2681B5A}"/>
              </a:ext>
            </a:extLst>
          </p:cNvPr>
          <p:cNvSpPr txBox="1"/>
          <p:nvPr/>
        </p:nvSpPr>
        <p:spPr>
          <a:xfrm>
            <a:off x="4008783" y="2961044"/>
            <a:ext cx="188843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/>
              <a:t>PLANA DOCENTE:</a:t>
            </a:r>
            <a:endParaRPr lang="es-PE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F41099-418E-43FD-9A13-E469DE47627A}"/>
              </a:ext>
            </a:extLst>
          </p:cNvPr>
          <p:cNvSpPr txBox="1"/>
          <p:nvPr/>
        </p:nvSpPr>
        <p:spPr>
          <a:xfrm>
            <a:off x="6129134" y="2172059"/>
            <a:ext cx="208059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/>
              <a:t>UNIVERSIDADES INTERNACIONALES</a:t>
            </a:r>
            <a:endParaRPr lang="es-PE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046620-F6BA-4A3B-B969-6911AF104D2D}"/>
              </a:ext>
            </a:extLst>
          </p:cNvPr>
          <p:cNvSpPr txBox="1"/>
          <p:nvPr/>
        </p:nvSpPr>
        <p:spPr>
          <a:xfrm>
            <a:off x="6129134" y="3116281"/>
            <a:ext cx="240526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/>
              <a:t>Primeros años Universidad Federal de Rio de Janeiro Brasil</a:t>
            </a:r>
            <a:endParaRPr lang="es-PE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6874F2B-B07A-4ED1-A89D-BB720C0CC6F3}"/>
              </a:ext>
            </a:extLst>
          </p:cNvPr>
          <p:cNvSpPr txBox="1"/>
          <p:nvPr/>
        </p:nvSpPr>
        <p:spPr>
          <a:xfrm>
            <a:off x="6162265" y="4414993"/>
            <a:ext cx="258417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/>
              <a:t>Universidad Federal Fluminense Brasil (2015) </a:t>
            </a:r>
            <a:endParaRPr lang="es-PE" b="1" dirty="0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7D88FFE0-B436-41E3-8B0D-8B0A22D14E99}"/>
              </a:ext>
            </a:extLst>
          </p:cNvPr>
          <p:cNvSpPr/>
          <p:nvPr/>
        </p:nvSpPr>
        <p:spPr>
          <a:xfrm>
            <a:off x="2888975" y="948970"/>
            <a:ext cx="795130" cy="5707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44A763-2FC2-4C70-BF61-9A585B2EF084}"/>
              </a:ext>
            </a:extLst>
          </p:cNvPr>
          <p:cNvSpPr txBox="1"/>
          <p:nvPr/>
        </p:nvSpPr>
        <p:spPr>
          <a:xfrm>
            <a:off x="6195396" y="5369364"/>
            <a:ext cx="269350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A90786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/>
              <a:t>Universidad El Bosque Colombia</a:t>
            </a:r>
            <a:endParaRPr lang="es-PE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D4F244B-55A3-42C4-8297-75304ED05331}"/>
              </a:ext>
            </a:extLst>
          </p:cNvPr>
          <p:cNvSpPr txBox="1"/>
          <p:nvPr/>
        </p:nvSpPr>
        <p:spPr>
          <a:xfrm>
            <a:off x="9312138" y="5369363"/>
            <a:ext cx="189505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/>
              <a:t>Universidad Castilla de la Mancha España</a:t>
            </a:r>
            <a:endParaRPr lang="es-PE" b="1" dirty="0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EB35AC84-94D8-4114-B21F-9C8557759984}"/>
              </a:ext>
            </a:extLst>
          </p:cNvPr>
          <p:cNvSpPr/>
          <p:nvPr/>
        </p:nvSpPr>
        <p:spPr>
          <a:xfrm>
            <a:off x="3834861" y="3024783"/>
            <a:ext cx="160671" cy="3693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C31C6ED7-2A14-48F0-BF88-05F1E8FEDF3F}"/>
              </a:ext>
            </a:extLst>
          </p:cNvPr>
          <p:cNvSpPr/>
          <p:nvPr/>
        </p:nvSpPr>
        <p:spPr>
          <a:xfrm>
            <a:off x="6824870" y="2818390"/>
            <a:ext cx="437321" cy="227953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8E13D95B-0307-491B-973E-28B0AACEE326}"/>
              </a:ext>
            </a:extLst>
          </p:cNvPr>
          <p:cNvSpPr/>
          <p:nvPr/>
        </p:nvSpPr>
        <p:spPr>
          <a:xfrm>
            <a:off x="6824870" y="4134678"/>
            <a:ext cx="596347" cy="20282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id="{7A3DFB82-E156-4626-8F22-69EC73747E26}"/>
              </a:ext>
            </a:extLst>
          </p:cNvPr>
          <p:cNvSpPr/>
          <p:nvPr/>
        </p:nvSpPr>
        <p:spPr>
          <a:xfrm>
            <a:off x="6997148" y="5138814"/>
            <a:ext cx="531746" cy="23054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Flecha: curvada hacia abajo 18">
            <a:extLst>
              <a:ext uri="{FF2B5EF4-FFF2-40B4-BE49-F238E27FC236}">
                <a16:creationId xmlns:a16="http://schemas.microsoft.com/office/drawing/2014/main" id="{713B7D25-CFFB-48B7-85B4-E4E29E02B73C}"/>
              </a:ext>
            </a:extLst>
          </p:cNvPr>
          <p:cNvSpPr/>
          <p:nvPr/>
        </p:nvSpPr>
        <p:spPr>
          <a:xfrm rot="3401508">
            <a:off x="8048845" y="3007383"/>
            <a:ext cx="2365564" cy="657229"/>
          </a:xfrm>
          <a:prstGeom prst="curved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0" name="Flecha: doblada 19">
            <a:extLst>
              <a:ext uri="{FF2B5EF4-FFF2-40B4-BE49-F238E27FC236}">
                <a16:creationId xmlns:a16="http://schemas.microsoft.com/office/drawing/2014/main" id="{52B78F74-9721-4155-98E3-9F7E6041D055}"/>
              </a:ext>
            </a:extLst>
          </p:cNvPr>
          <p:cNvSpPr/>
          <p:nvPr/>
        </p:nvSpPr>
        <p:spPr>
          <a:xfrm>
            <a:off x="5353878" y="2563034"/>
            <a:ext cx="699039" cy="369332"/>
          </a:xfrm>
          <a:prstGeom prst="ben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F42C37B-69FC-4458-966E-E5962114F226}"/>
              </a:ext>
            </a:extLst>
          </p:cNvPr>
          <p:cNvSpPr txBox="1"/>
          <p:nvPr/>
        </p:nvSpPr>
        <p:spPr>
          <a:xfrm>
            <a:off x="7858547" y="256472"/>
            <a:ext cx="4066757" cy="1384995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Para la INTERNACIONALIZACION DEL PROGRAMA</a:t>
            </a:r>
            <a:endParaRPr lang="es-PE" sz="28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19EAE32-E9C8-48E9-BAB0-E96D1D25BF6D}"/>
              </a:ext>
            </a:extLst>
          </p:cNvPr>
          <p:cNvSpPr txBox="1"/>
          <p:nvPr/>
        </p:nvSpPr>
        <p:spPr>
          <a:xfrm>
            <a:off x="9137377" y="4414993"/>
            <a:ext cx="226114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/>
              <a:t>Universidad Federal de BAHIA  Brasil</a:t>
            </a:r>
            <a:endParaRPr lang="es-PE" b="1" dirty="0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E49160A7-D854-422F-A71E-F2DAA0CD7611}"/>
              </a:ext>
            </a:extLst>
          </p:cNvPr>
          <p:cNvSpPr/>
          <p:nvPr/>
        </p:nvSpPr>
        <p:spPr>
          <a:xfrm>
            <a:off x="9993773" y="5138814"/>
            <a:ext cx="382679" cy="19251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C7F5D4B-3BA7-4D33-A9D7-C54563C1D4A8}"/>
              </a:ext>
            </a:extLst>
          </p:cNvPr>
          <p:cNvSpPr txBox="1"/>
          <p:nvPr/>
        </p:nvSpPr>
        <p:spPr>
          <a:xfrm>
            <a:off x="3012217" y="4679613"/>
            <a:ext cx="2892299" cy="1200329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b="1" u="sng" dirty="0"/>
              <a:t>Universidades</a:t>
            </a:r>
            <a:r>
              <a:rPr lang="es-MX" sz="2400" b="1" dirty="0"/>
              <a:t> de</a:t>
            </a:r>
          </a:p>
          <a:p>
            <a:r>
              <a:rPr lang="es-MX" sz="2400" b="1" dirty="0"/>
              <a:t>Perú: Trujillo - Lima Arequipa - Tacna </a:t>
            </a:r>
            <a:endParaRPr lang="es-PE" sz="2400" b="1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A293EF14-3AF9-4357-A8EE-072036A8B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052" y="3043992"/>
            <a:ext cx="598815" cy="43316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3A4CFEE-4FA0-4082-829B-34884D62D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329" y="4406912"/>
            <a:ext cx="395918" cy="39591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79EF541D-DFF0-447C-B4BC-C1E780FD7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2502" y="4743284"/>
            <a:ext cx="421602" cy="31804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A59D958-6513-470C-8074-2A27C930D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10750817" y="5431010"/>
            <a:ext cx="408603" cy="40860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EC04F142-1F56-4F1D-9D1D-8DDAC793C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383" y="5565913"/>
            <a:ext cx="455502" cy="485141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94A06BF2-3315-4EF9-AD8A-A9FF7C748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878" y="5369363"/>
            <a:ext cx="672551" cy="588444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B079D5F1-BBDF-46F2-A1CB-6CD9547A38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259" y="3145710"/>
            <a:ext cx="686150" cy="377626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4B7120F5-989A-4158-A2BD-8B38A0BD3A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268" y="3114318"/>
            <a:ext cx="419107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80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705CF24-5B13-4B19-BFA9-9F79F04B3448}"/>
              </a:ext>
            </a:extLst>
          </p:cNvPr>
          <p:cNvSpPr txBox="1"/>
          <p:nvPr/>
        </p:nvSpPr>
        <p:spPr>
          <a:xfrm>
            <a:off x="1708150" y="580530"/>
            <a:ext cx="92583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LA SOSTENIBILIDAD DEL PROGRAMA DE DOCTORADO</a:t>
            </a:r>
            <a:endParaRPr lang="es-PE" sz="28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8AFC755-6CF0-420A-A5F9-76EBEC725887}"/>
              </a:ext>
            </a:extLst>
          </p:cNvPr>
          <p:cNvSpPr txBox="1"/>
          <p:nvPr/>
        </p:nvSpPr>
        <p:spPr>
          <a:xfrm>
            <a:off x="1212850" y="2559438"/>
            <a:ext cx="42037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NODO DE INVESTIGACION REGIONAL</a:t>
            </a:r>
            <a:endParaRPr lang="es-PE" sz="2000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A8EF67-9E7D-4E5C-977E-A512DBCDC143}"/>
              </a:ext>
            </a:extLst>
          </p:cNvPr>
          <p:cNvSpPr txBox="1"/>
          <p:nvPr/>
        </p:nvSpPr>
        <p:spPr>
          <a:xfrm>
            <a:off x="6407702" y="2497771"/>
            <a:ext cx="265678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SALUD PUBLICA</a:t>
            </a:r>
            <a:endParaRPr lang="es-PE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24004F0-9B5C-474C-BE1F-6CFE0526D179}"/>
              </a:ext>
            </a:extLst>
          </p:cNvPr>
          <p:cNvSpPr txBox="1"/>
          <p:nvPr/>
        </p:nvSpPr>
        <p:spPr>
          <a:xfrm>
            <a:off x="6471202" y="3409757"/>
            <a:ext cx="265678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/>
              <a:t>ENFRMERÍA</a:t>
            </a:r>
            <a:endParaRPr lang="es-PE" b="1" dirty="0"/>
          </a:p>
        </p:txBody>
      </p:sp>
      <p:sp>
        <p:nvSpPr>
          <p:cNvPr id="8" name="Abrir corchete 7">
            <a:extLst>
              <a:ext uri="{FF2B5EF4-FFF2-40B4-BE49-F238E27FC236}">
                <a16:creationId xmlns:a16="http://schemas.microsoft.com/office/drawing/2014/main" id="{61133D48-619D-4D44-BC47-806EF07E7AF8}"/>
              </a:ext>
            </a:extLst>
          </p:cNvPr>
          <p:cNvSpPr/>
          <p:nvPr/>
        </p:nvSpPr>
        <p:spPr>
          <a:xfrm>
            <a:off x="6153150" y="1955116"/>
            <a:ext cx="368300" cy="2286000"/>
          </a:xfrm>
          <a:prstGeom prst="leftBracke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00DFAC-7F7E-437E-8FE5-9174A7E067DB}"/>
              </a:ext>
            </a:extLst>
          </p:cNvPr>
          <p:cNvSpPr txBox="1"/>
          <p:nvPr/>
        </p:nvSpPr>
        <p:spPr>
          <a:xfrm>
            <a:off x="2235200" y="3293430"/>
            <a:ext cx="26162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/>
              <a:t>DOS LINEAS DE INVESTIGACIÓN</a:t>
            </a:r>
            <a:endParaRPr lang="es-PE" b="1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C3562CC-13D0-4B1D-A386-82C414B73FE8}"/>
              </a:ext>
            </a:extLst>
          </p:cNvPr>
          <p:cNvCxnSpPr/>
          <p:nvPr/>
        </p:nvCxnSpPr>
        <p:spPr>
          <a:xfrm>
            <a:off x="1790700" y="4381525"/>
            <a:ext cx="8115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C0E26DC-1054-4726-8037-3FB584A46078}"/>
              </a:ext>
            </a:extLst>
          </p:cNvPr>
          <p:cNvSpPr txBox="1"/>
          <p:nvPr/>
        </p:nvSpPr>
        <p:spPr>
          <a:xfrm>
            <a:off x="1777189" y="4891555"/>
            <a:ext cx="26797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/>
              <a:t>ARTICULAR PRE GRADO </a:t>
            </a:r>
            <a:endParaRPr lang="es-PE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137E159-2B13-4E71-AC33-4161318D819E}"/>
              </a:ext>
            </a:extLst>
          </p:cNvPr>
          <p:cNvSpPr txBox="1"/>
          <p:nvPr/>
        </p:nvSpPr>
        <p:spPr>
          <a:xfrm>
            <a:off x="6521450" y="4775847"/>
            <a:ext cx="329565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/>
              <a:t>ARTICULAR CON EL POSGRADO: MAESTRIAS Y DOCTORADO</a:t>
            </a:r>
            <a:endParaRPr lang="es-PE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F312323-7899-4652-9947-A9DDF01133D6}"/>
              </a:ext>
            </a:extLst>
          </p:cNvPr>
          <p:cNvSpPr txBox="1"/>
          <p:nvPr/>
        </p:nvSpPr>
        <p:spPr>
          <a:xfrm>
            <a:off x="2605432" y="5294867"/>
            <a:ext cx="2527300" cy="369332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SEMILLEROS</a:t>
            </a:r>
            <a:endParaRPr lang="es-PE" b="1" dirty="0"/>
          </a:p>
        </p:txBody>
      </p:sp>
      <p:sp>
        <p:nvSpPr>
          <p:cNvPr id="15" name="Flecha: curvada hacia arriba 14">
            <a:extLst>
              <a:ext uri="{FF2B5EF4-FFF2-40B4-BE49-F238E27FC236}">
                <a16:creationId xmlns:a16="http://schemas.microsoft.com/office/drawing/2014/main" id="{D565FC9E-ABBB-4737-A7A2-A6B9501FB3D0}"/>
              </a:ext>
            </a:extLst>
          </p:cNvPr>
          <p:cNvSpPr/>
          <p:nvPr/>
        </p:nvSpPr>
        <p:spPr>
          <a:xfrm rot="20517087">
            <a:off x="4749800" y="5440749"/>
            <a:ext cx="1993900" cy="592783"/>
          </a:xfrm>
          <a:prstGeom prst="curved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6" name="Flecha: curvada hacia la derecha 15">
            <a:extLst>
              <a:ext uri="{FF2B5EF4-FFF2-40B4-BE49-F238E27FC236}">
                <a16:creationId xmlns:a16="http://schemas.microsoft.com/office/drawing/2014/main" id="{E2365FBF-2012-4E24-B9BA-56072B444166}"/>
              </a:ext>
            </a:extLst>
          </p:cNvPr>
          <p:cNvSpPr/>
          <p:nvPr/>
        </p:nvSpPr>
        <p:spPr>
          <a:xfrm rot="4374752">
            <a:off x="5131053" y="3622793"/>
            <a:ext cx="560881" cy="2150019"/>
          </a:xfrm>
          <a:prstGeom prst="curved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21F9942-931A-4E67-9B0D-026E10D0EBBD}"/>
              </a:ext>
            </a:extLst>
          </p:cNvPr>
          <p:cNvSpPr/>
          <p:nvPr/>
        </p:nvSpPr>
        <p:spPr>
          <a:xfrm>
            <a:off x="291548" y="1311965"/>
            <a:ext cx="1943652" cy="96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LA FORMACIÓN Y CONSTITUCIÓN DE: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389AA6-3820-4B73-8A42-3F2E3D2275F9}"/>
              </a:ext>
            </a:extLst>
          </p:cNvPr>
          <p:cNvSpPr txBox="1"/>
          <p:nvPr/>
        </p:nvSpPr>
        <p:spPr>
          <a:xfrm>
            <a:off x="5210864" y="4532514"/>
            <a:ext cx="1310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Proyectos de tesis</a:t>
            </a:r>
          </a:p>
          <a:p>
            <a:r>
              <a:rPr lang="es-MX" b="1" dirty="0"/>
              <a:t>reuniones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538308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0D3178D-91DC-4446-BCB9-F8E079E17D7F}"/>
              </a:ext>
            </a:extLst>
          </p:cNvPr>
          <p:cNvSpPr txBox="1"/>
          <p:nvPr/>
        </p:nvSpPr>
        <p:spPr>
          <a:xfrm>
            <a:off x="1895060" y="278296"/>
            <a:ext cx="8057321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CON LA UNIVERSIDAD FEDERAL  DE BAHIA  -BRASIL</a:t>
            </a:r>
          </a:p>
          <a:p>
            <a:pPr algn="ctr"/>
            <a:r>
              <a:rPr lang="es-MX" sz="3600" b="1" dirty="0"/>
              <a:t>2020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1C2CBC1-0DB9-4E0C-9E5E-2CD0D1291D4B}"/>
              </a:ext>
            </a:extLst>
          </p:cNvPr>
          <p:cNvSpPr txBox="1"/>
          <p:nvPr/>
        </p:nvSpPr>
        <p:spPr>
          <a:xfrm>
            <a:off x="219488" y="3072721"/>
            <a:ext cx="6096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400" b="1" i="0" dirty="0">
                <a:solidFill>
                  <a:srgbClr val="0000FF"/>
                </a:solidFill>
                <a:effectLst/>
                <a:latin typeface="tahoma" panose="020B0604030504040204" pitchFamily="34" charset="0"/>
              </a:rPr>
              <a:t>Grupo de Estudos e Pesquisas de Administração dos Serviços de Enfermagem e Saúde - GEPASE</a:t>
            </a:r>
            <a:endParaRPr lang="es-PE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086C6E5-ABD0-4062-BE65-4F6696FE9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524" y="908583"/>
            <a:ext cx="2544416" cy="10477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15C8F38-0750-47A3-87DF-793B26FC67B5}"/>
              </a:ext>
            </a:extLst>
          </p:cNvPr>
          <p:cNvSpPr txBox="1"/>
          <p:nvPr/>
        </p:nvSpPr>
        <p:spPr>
          <a:xfrm>
            <a:off x="245991" y="4647173"/>
            <a:ext cx="3949147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s-MX" sz="2800" b="1" dirty="0"/>
              <a:t>Docentes dictan clases de maestría y doctorado</a:t>
            </a:r>
            <a:endParaRPr lang="es-PE" sz="28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FE64D59-B990-4CE1-A7BA-F6F53C7A4409}"/>
              </a:ext>
            </a:extLst>
          </p:cNvPr>
          <p:cNvSpPr txBox="1"/>
          <p:nvPr/>
        </p:nvSpPr>
        <p:spPr>
          <a:xfrm>
            <a:off x="4837042" y="5669428"/>
            <a:ext cx="532737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</a:rPr>
              <a:t>En proyección Programa de Posdoctorado para Trujillo</a:t>
            </a:r>
            <a:endParaRPr lang="es-PE" sz="3200" b="1" dirty="0">
              <a:solidFill>
                <a:srgbClr val="002060"/>
              </a:solidFill>
            </a:endParaRPr>
          </a:p>
        </p:txBody>
      </p:sp>
      <p:sp>
        <p:nvSpPr>
          <p:cNvPr id="8" name="Flecha: a la derecha con bandas 7">
            <a:extLst>
              <a:ext uri="{FF2B5EF4-FFF2-40B4-BE49-F238E27FC236}">
                <a16:creationId xmlns:a16="http://schemas.microsoft.com/office/drawing/2014/main" id="{80F6B2DE-DD6F-430D-A4C9-219BAC202301}"/>
              </a:ext>
            </a:extLst>
          </p:cNvPr>
          <p:cNvSpPr/>
          <p:nvPr/>
        </p:nvSpPr>
        <p:spPr>
          <a:xfrm>
            <a:off x="6487766" y="1576647"/>
            <a:ext cx="429869" cy="379686"/>
          </a:xfrm>
          <a:prstGeom prst="stripedRightArrow">
            <a:avLst/>
          </a:prstGeom>
          <a:solidFill>
            <a:srgbClr val="00206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3C071D6-F494-488F-B4C6-223393EBA48E}"/>
              </a:ext>
            </a:extLst>
          </p:cNvPr>
          <p:cNvSpPr txBox="1"/>
          <p:nvPr/>
        </p:nvSpPr>
        <p:spPr>
          <a:xfrm>
            <a:off x="7500729" y="3072721"/>
            <a:ext cx="394914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/>
              <a:t>Perú.- Grupo de Investigación en Gestión de los Servicios de Salud</a:t>
            </a:r>
            <a:endParaRPr lang="es-PE" sz="2400" b="1" dirty="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A7225E83-EBDB-48C9-9C88-F059148C92B5}"/>
              </a:ext>
            </a:extLst>
          </p:cNvPr>
          <p:cNvSpPr/>
          <p:nvPr/>
        </p:nvSpPr>
        <p:spPr>
          <a:xfrm>
            <a:off x="6487766" y="3429000"/>
            <a:ext cx="549138" cy="58640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1E86B4-0EA1-463D-9A39-F7C36FB4A8EE}"/>
              </a:ext>
            </a:extLst>
          </p:cNvPr>
          <p:cNvSpPr txBox="1"/>
          <p:nvPr/>
        </p:nvSpPr>
        <p:spPr>
          <a:xfrm>
            <a:off x="7752524" y="4647173"/>
            <a:ext cx="369735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Grupo de Investigación en Salud Mental (Interdisciplinario)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17768260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2631</TotalTime>
  <Words>717</Words>
  <Application>Microsoft Office PowerPoint</Application>
  <PresentationFormat>Panorámica</PresentationFormat>
  <Paragraphs>126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Times New Roman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 la Universidad Federal Fluminense Brasil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Wilson Portocarrero Cárdenas</dc:creator>
  <cp:lastModifiedBy>Eda Lescano</cp:lastModifiedBy>
  <cp:revision>51</cp:revision>
  <dcterms:created xsi:type="dcterms:W3CDTF">2023-09-18T20:31:56Z</dcterms:created>
  <dcterms:modified xsi:type="dcterms:W3CDTF">2023-11-18T17:26:02Z</dcterms:modified>
</cp:coreProperties>
</file>